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2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
  </p:sldMasterIdLst>
  <p:sldIdLst>
    <p:sldId id="261" r:id="rId2"/>
    <p:sldId id="283" r:id="rId3"/>
    <p:sldId id="273" r:id="rId4"/>
    <p:sldId id="274" r:id="rId5"/>
    <p:sldId id="276" r:id="rId6"/>
    <p:sldId id="262" r:id="rId7"/>
    <p:sldId id="277" r:id="rId8"/>
    <p:sldId id="278" r:id="rId9"/>
    <p:sldId id="288" r:id="rId10"/>
    <p:sldId id="257" r:id="rId11"/>
    <p:sldId id="268" r:id="rId12"/>
    <p:sldId id="269" r:id="rId13"/>
    <p:sldId id="285" r:id="rId14"/>
    <p:sldId id="289" r:id="rId15"/>
    <p:sldId id="259" r:id="rId16"/>
    <p:sldId id="270" r:id="rId17"/>
    <p:sldId id="287" r:id="rId18"/>
    <p:sldId id="286" r:id="rId19"/>
    <p:sldId id="290" r:id="rId20"/>
    <p:sldId id="260" r:id="rId21"/>
    <p:sldId id="272" r:id="rId22"/>
    <p:sldId id="275" r:id="rId23"/>
    <p:sldId id="266" r:id="rId24"/>
    <p:sldId id="291" r:id="rId25"/>
    <p:sldId id="280" r:id="rId26"/>
    <p:sldId id="281" r:id="rId27"/>
    <p:sldId id="282" r:id="rId28"/>
    <p:sldId id="29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8638CF05-CB41-B24D-BB14-30C39C254139}" type="datetimeFigureOut">
              <a:rPr lang="en-US" smtClean="0"/>
              <a:pPr/>
              <a:t>1/24/2011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98057EBE-259F-9542-B49B-08A5A91C22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38CF05-CB41-B24D-BB14-30C39C254139}" type="datetimeFigureOut">
              <a:rPr lang="en-US" smtClean="0"/>
              <a:pPr/>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57EBE-259F-9542-B49B-08A5A91C22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38CF05-CB41-B24D-BB14-30C39C254139}" type="datetimeFigureOut">
              <a:rPr lang="en-US" smtClean="0"/>
              <a:pPr/>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57EBE-259F-9542-B49B-08A5A91C22C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38CF05-CB41-B24D-BB14-30C39C254139}" type="datetimeFigureOut">
              <a:rPr lang="en-US" smtClean="0"/>
              <a:pPr/>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57EBE-259F-9542-B49B-08A5A91C22C4}"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638CF05-CB41-B24D-BB14-30C39C254139}" type="datetimeFigureOut">
              <a:rPr lang="en-US" smtClean="0"/>
              <a:pPr/>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a:t>‹#›</a:t>
            </a:fld>
            <a:endParaRPr kumimoji="0"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38CF05-CB41-B24D-BB14-30C39C254139}" type="datetimeFigureOut">
              <a:rPr lang="en-US" smtClean="0"/>
              <a:pPr/>
              <a:t>1/24/2011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57EBE-259F-9542-B49B-08A5A91C22C4}"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638CF05-CB41-B24D-BB14-30C39C254139}" type="datetimeFigureOut">
              <a:rPr lang="en-US" smtClean="0"/>
              <a:pPr/>
              <a:t>1/24/2011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57EBE-259F-9542-B49B-08A5A91C22C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638CF05-CB41-B24D-BB14-30C39C254139}" type="datetimeFigureOut">
              <a:rPr lang="en-US" smtClean="0"/>
              <a:pPr/>
              <a:t>1/24/2011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57EBE-259F-9542-B49B-08A5A91C22C4}"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8CF05-CB41-B24D-BB14-30C39C254139}" type="datetimeFigureOut">
              <a:rPr lang="en-US" smtClean="0"/>
              <a:pPr/>
              <a:t>1/24/2011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57EBE-259F-9542-B49B-08A5A91C22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8638CF05-CB41-B24D-BB14-30C39C254139}" type="datetimeFigureOut">
              <a:rPr lang="en-US" smtClean="0"/>
              <a:pPr/>
              <a:t>1/24/2011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57EBE-259F-9542-B49B-08A5A91C22C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8638CF05-CB41-B24D-BB14-30C39C254139}" type="datetimeFigureOut">
              <a:rPr lang="en-US" smtClean="0"/>
              <a:pPr/>
              <a:t>1/24/2011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8057EBE-259F-9542-B49B-08A5A91C22C4}"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8638CF05-CB41-B24D-BB14-30C39C254139}" type="datetimeFigureOut">
              <a:rPr lang="en-US" smtClean="0"/>
              <a:pPr/>
              <a:t>1/24/2011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98057EBE-259F-9542-B49B-08A5A91C22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2364"/>
            <a:ext cx="8229600" cy="2451653"/>
          </a:xfrm>
        </p:spPr>
        <p:txBody>
          <a:bodyPr>
            <a:noAutofit/>
          </a:bodyPr>
          <a:lstStyle/>
          <a:p>
            <a:pPr algn="ctr"/>
            <a:r>
              <a:rPr lang="en-US" sz="4000" b="1" dirty="0" smtClean="0"/>
              <a:t>Collaborative Forum on Global Innovation</a:t>
            </a:r>
            <a:br>
              <a:rPr lang="en-US" sz="4000" b="1" dirty="0" smtClean="0"/>
            </a:br>
            <a:r>
              <a:rPr lang="en-US" sz="4000" b="1" dirty="0" smtClean="0"/>
              <a:t/>
            </a:r>
            <a:br>
              <a:rPr lang="en-US" sz="4000" b="1" dirty="0" smtClean="0"/>
            </a:br>
            <a:r>
              <a:rPr lang="en-US" sz="3200" b="1" dirty="0" smtClean="0"/>
              <a:t>January 7-8 2011</a:t>
            </a:r>
            <a:endParaRPr lang="en-US" sz="3200" dirty="0"/>
          </a:p>
        </p:txBody>
      </p:sp>
      <p:sp>
        <p:nvSpPr>
          <p:cNvPr id="3" name="Title 1"/>
          <p:cNvSpPr txBox="1">
            <a:spLocks/>
          </p:cNvSpPr>
          <p:nvPr/>
        </p:nvSpPr>
        <p:spPr>
          <a:xfrm>
            <a:off x="457200" y="4426226"/>
            <a:ext cx="8229600" cy="1400104"/>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r>
            <a:br>
              <a:rPr kumimoji="0" lang="en-US" sz="5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r>
              <a:rPr kumimoji="0" lang="en-US" sz="36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International Business Center, Joseph M. Katz School of Business</a:t>
            </a:r>
            <a:br>
              <a:rPr kumimoji="0" lang="en-US" sz="36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r>
              <a:rPr kumimoji="0" lang="en-US" sz="36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Echo Strategies</a:t>
            </a:r>
            <a:br>
              <a:rPr kumimoji="0" lang="en-US" sz="36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endParaRPr kumimoji="0" lang="en-US" sz="54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748" y="955176"/>
            <a:ext cx="8431814" cy="1257937"/>
          </a:xfrm>
        </p:spPr>
        <p:txBody>
          <a:bodyPr>
            <a:normAutofit fontScale="90000"/>
          </a:bodyPr>
          <a:lstStyle/>
          <a:p>
            <a:pPr algn="ctr"/>
            <a:r>
              <a:rPr lang="en-US" sz="4400" dirty="0" smtClean="0">
                <a:solidFill>
                  <a:schemeClr val="tx1"/>
                </a:solidFill>
              </a:rPr>
              <a:t>Mechanisms and Institutions Shaping Regional Knowledge Flows</a:t>
            </a:r>
            <a:endParaRPr lang="en-US" sz="4400" dirty="0">
              <a:solidFill>
                <a:schemeClr val="tx1"/>
              </a:solidFill>
            </a:endParaRPr>
          </a:p>
        </p:txBody>
      </p:sp>
      <p:sp>
        <p:nvSpPr>
          <p:cNvPr id="3" name="Subtitle 2"/>
          <p:cNvSpPr>
            <a:spLocks noGrp="1"/>
          </p:cNvSpPr>
          <p:nvPr>
            <p:ph type="subTitle" idx="1"/>
          </p:nvPr>
        </p:nvSpPr>
        <p:spPr>
          <a:xfrm>
            <a:off x="1371600" y="2568592"/>
            <a:ext cx="6400800" cy="3070207"/>
          </a:xfrm>
        </p:spPr>
        <p:txBody>
          <a:bodyPr>
            <a:normAutofit/>
          </a:bodyPr>
          <a:lstStyle/>
          <a:p>
            <a:pPr algn="ctr"/>
            <a:r>
              <a:rPr lang="en-US" sz="3600" dirty="0" smtClean="0"/>
              <a:t>Dr. Bo </a:t>
            </a:r>
            <a:r>
              <a:rPr lang="en-US" sz="3600" dirty="0" err="1" smtClean="0"/>
              <a:t>Carlsson</a:t>
            </a:r>
            <a:r>
              <a:rPr lang="en-US" sz="3600" dirty="0" smtClean="0"/>
              <a:t> </a:t>
            </a:r>
          </a:p>
          <a:p>
            <a:pPr algn="ctr"/>
            <a:endParaRPr lang="en-US" sz="3600" dirty="0" smtClean="0"/>
          </a:p>
          <a:p>
            <a:pPr algn="ctr"/>
            <a:endParaRPr lang="en-US" sz="3600" dirty="0" smtClean="0"/>
          </a:p>
          <a:p>
            <a:pPr algn="ctr"/>
            <a:r>
              <a:rPr lang="en-US" sz="3600" dirty="0" smtClean="0"/>
              <a:t>Dr. Zhao Gang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 Bo Carlsson.tiff"/>
          <p:cNvPicPr>
            <a:picLocks noGrp="1" noChangeAspect="1"/>
          </p:cNvPicPr>
          <p:nvPr>
            <p:ph idx="1"/>
          </p:nvPr>
        </p:nvPicPr>
        <p:blipFill>
          <a:blip r:embed="rId2"/>
          <a:srcRect l="-10206" r="-10206"/>
          <a:stretch>
            <a:fillRect/>
          </a:stretch>
        </p:blipFill>
        <p:spPr/>
      </p:pic>
      <p:sp>
        <p:nvSpPr>
          <p:cNvPr id="3" name="Title 2"/>
          <p:cNvSpPr>
            <a:spLocks noGrp="1"/>
          </p:cNvSpPr>
          <p:nvPr>
            <p:ph type="title"/>
          </p:nvPr>
        </p:nvSpPr>
        <p:spPr/>
        <p:txBody>
          <a:bodyPr/>
          <a:lstStyle/>
          <a:p>
            <a:r>
              <a:rPr lang="en-US" dirty="0" smtClean="0"/>
              <a:t>Dr. Bo </a:t>
            </a:r>
            <a:r>
              <a:rPr lang="en-US" dirty="0" err="1" smtClean="0"/>
              <a:t>Carlsson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 Gang Zhao.tiff"/>
          <p:cNvPicPr>
            <a:picLocks noGrp="1" noChangeAspect="1"/>
          </p:cNvPicPr>
          <p:nvPr>
            <p:ph idx="1"/>
          </p:nvPr>
        </p:nvPicPr>
        <p:blipFill>
          <a:blip r:embed="rId2"/>
          <a:srcRect l="-18328" r="-18328"/>
          <a:stretch>
            <a:fillRect/>
          </a:stretch>
        </p:blipFill>
        <p:spPr/>
      </p:pic>
      <p:sp>
        <p:nvSpPr>
          <p:cNvPr id="3" name="Title 2"/>
          <p:cNvSpPr>
            <a:spLocks noGrp="1"/>
          </p:cNvSpPr>
          <p:nvPr>
            <p:ph type="title"/>
          </p:nvPr>
        </p:nvSpPr>
        <p:spPr/>
        <p:txBody>
          <a:bodyPr/>
          <a:lstStyle/>
          <a:p>
            <a:r>
              <a:rPr lang="en-US" dirty="0" smtClean="0"/>
              <a:t>Dr. Zhao Gang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3_opt.jpg"/>
          <p:cNvPicPr>
            <a:picLocks noGrp="1" noChangeAspect="1"/>
          </p:cNvPicPr>
          <p:nvPr>
            <p:ph idx="1"/>
          </p:nvPr>
        </p:nvPicPr>
        <p:blipFill>
          <a:blip r:embed="rId2"/>
          <a:srcRect t="-1203" b="-1203"/>
          <a:stretch>
            <a:fillRect/>
          </a:stretch>
        </p:blipFill>
        <p:spPr>
          <a:xfrm>
            <a:off x="457200" y="304800"/>
            <a:ext cx="8229600" cy="5702491"/>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748" y="533921"/>
            <a:ext cx="8431814" cy="817801"/>
          </a:xfrm>
        </p:spPr>
        <p:txBody>
          <a:bodyPr>
            <a:normAutofit/>
          </a:bodyPr>
          <a:lstStyle/>
          <a:p>
            <a:pPr algn="ctr"/>
            <a:r>
              <a:rPr lang="en-US" sz="3200" dirty="0" smtClean="0">
                <a:solidFill>
                  <a:schemeClr val="tx1"/>
                </a:solidFill>
              </a:rPr>
              <a:t>Does Location Still Matter for R&amp;D?</a:t>
            </a:r>
            <a:endParaRPr lang="en-US" sz="3200" dirty="0">
              <a:solidFill>
                <a:schemeClr val="tx1"/>
              </a:solidFill>
            </a:endParaRPr>
          </a:p>
        </p:txBody>
      </p:sp>
      <p:sp>
        <p:nvSpPr>
          <p:cNvPr id="3" name="Subtitle 2"/>
          <p:cNvSpPr>
            <a:spLocks noGrp="1"/>
          </p:cNvSpPr>
          <p:nvPr>
            <p:ph type="subTitle" idx="1"/>
          </p:nvPr>
        </p:nvSpPr>
        <p:spPr>
          <a:xfrm>
            <a:off x="434748" y="1537253"/>
            <a:ext cx="8180708" cy="3758668"/>
          </a:xfrm>
        </p:spPr>
        <p:txBody>
          <a:bodyPr>
            <a:normAutofit fontScale="47500" lnSpcReduction="20000"/>
          </a:bodyPr>
          <a:lstStyle/>
          <a:p>
            <a:pPr algn="ctr"/>
            <a:r>
              <a:rPr lang="en-US" sz="3600" dirty="0" smtClean="0"/>
              <a:t>Answer: It depends on what we mean by Location and What role we want to play in that location. </a:t>
            </a:r>
          </a:p>
          <a:p>
            <a:pPr algn="ctr"/>
            <a:endParaRPr lang="en-US" sz="3600" dirty="0" smtClean="0"/>
          </a:p>
          <a:p>
            <a:pPr algn="ctr"/>
            <a:r>
              <a:rPr lang="en-US" sz="3600" dirty="0" smtClean="0"/>
              <a:t>Geographic clusters tend to be discovery-driven or design-driven.  Locating in the former provides access to knowledge spillovers and the opportunity to influence the architecture of solutions, and match solutions to problems.  Locating in the latter guarantees neither as knowledge tends to flow into the region via market mediated technology transfers, and established hubs play the role of the architect.</a:t>
            </a:r>
          </a:p>
          <a:p>
            <a:pPr algn="ctr"/>
            <a:r>
              <a:rPr lang="en-US" sz="3600" dirty="0" smtClean="0"/>
              <a:t>   </a:t>
            </a:r>
          </a:p>
          <a:p>
            <a:pPr algn="ctr"/>
            <a:r>
              <a:rPr lang="en-US" sz="3600" dirty="0" smtClean="0"/>
              <a:t>Countries differ greatly in how their national institutions and culture affect the workings of geographic clusters.  China’s efforts to bolster basic research and invest in innovation cities is a top down approach to stimulating entrepreneurship that seems to hold the potential to create clusters that are a hybrid of the discovery vs. design driven prototypes.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779236"/>
            <a:ext cx="9144000" cy="1832648"/>
          </a:xfrm>
        </p:spPr>
        <p:txBody>
          <a:bodyPr>
            <a:noAutofit/>
          </a:bodyPr>
          <a:lstStyle/>
          <a:p>
            <a:pPr algn="ctr"/>
            <a:r>
              <a:rPr lang="en-US" sz="4000" dirty="0" smtClean="0">
                <a:solidFill>
                  <a:schemeClr val="tx1"/>
                </a:solidFill>
              </a:rPr>
              <a:t>Locating and Facilitating </a:t>
            </a:r>
            <a:br>
              <a:rPr lang="en-US" sz="4000" dirty="0" smtClean="0">
                <a:solidFill>
                  <a:schemeClr val="tx1"/>
                </a:solidFill>
              </a:rPr>
            </a:br>
            <a:r>
              <a:rPr lang="en-US" sz="4000" dirty="0" smtClean="0">
                <a:solidFill>
                  <a:schemeClr val="tx1"/>
                </a:solidFill>
              </a:rPr>
              <a:t>Inter-organizational</a:t>
            </a:r>
            <a:br>
              <a:rPr lang="en-US" sz="4000" dirty="0" smtClean="0">
                <a:solidFill>
                  <a:schemeClr val="tx1"/>
                </a:solidFill>
              </a:rPr>
            </a:br>
            <a:r>
              <a:rPr lang="en-US" sz="4000" dirty="0" smtClean="0">
                <a:solidFill>
                  <a:schemeClr val="tx1"/>
                </a:solidFill>
              </a:rPr>
              <a:t> Collaboration, Globally</a:t>
            </a:r>
            <a:endParaRPr lang="en-US" sz="4000" dirty="0">
              <a:solidFill>
                <a:schemeClr val="tx1"/>
              </a:solidFill>
            </a:endParaRPr>
          </a:p>
        </p:txBody>
      </p:sp>
      <p:sp>
        <p:nvSpPr>
          <p:cNvPr id="3" name="Subtitle 2"/>
          <p:cNvSpPr>
            <a:spLocks noGrp="1"/>
          </p:cNvSpPr>
          <p:nvPr>
            <p:ph type="subTitle" idx="1"/>
          </p:nvPr>
        </p:nvSpPr>
        <p:spPr>
          <a:xfrm>
            <a:off x="1371600" y="1979452"/>
            <a:ext cx="6400800" cy="3659348"/>
          </a:xfrm>
        </p:spPr>
        <p:txBody>
          <a:bodyPr/>
          <a:lstStyle/>
          <a:p>
            <a:endParaRPr lang="en-US" dirty="0" smtClean="0"/>
          </a:p>
          <a:p>
            <a:endParaRPr lang="en-US" dirty="0" smtClean="0"/>
          </a:p>
          <a:p>
            <a:pPr algn="ctr"/>
            <a:r>
              <a:rPr lang="en-US" sz="3600" dirty="0" smtClean="0"/>
              <a:t>Dr. </a:t>
            </a:r>
            <a:r>
              <a:rPr lang="en-US" sz="3600" dirty="0" err="1" smtClean="0"/>
              <a:t>Mier</a:t>
            </a:r>
            <a:r>
              <a:rPr lang="en-US" sz="3600" dirty="0" smtClean="0"/>
              <a:t> Zhang</a:t>
            </a:r>
          </a:p>
          <a:p>
            <a:pPr algn="ctr"/>
            <a:endParaRPr lang="en-US" sz="3600" dirty="0" smtClean="0"/>
          </a:p>
          <a:p>
            <a:pPr algn="ctr"/>
            <a:r>
              <a:rPr lang="en-US" sz="3600" dirty="0" smtClean="0"/>
              <a:t>Dr. </a:t>
            </a:r>
            <a:r>
              <a:rPr lang="en-US" sz="3600" dirty="0" err="1" smtClean="0"/>
              <a:t>Lilach</a:t>
            </a:r>
            <a:r>
              <a:rPr lang="en-US" sz="3600" dirty="0" smtClean="0"/>
              <a:t> </a:t>
            </a:r>
            <a:r>
              <a:rPr lang="en-US" sz="3600" dirty="0" err="1" smtClean="0"/>
              <a:t>Nachum</a:t>
            </a:r>
            <a:endParaRPr lang="en-US" sz="36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 Lilach Nachum.tiff"/>
          <p:cNvPicPr>
            <a:picLocks noGrp="1" noChangeAspect="1"/>
          </p:cNvPicPr>
          <p:nvPr>
            <p:ph idx="1"/>
          </p:nvPr>
        </p:nvPicPr>
        <p:blipFill>
          <a:blip r:embed="rId2"/>
          <a:srcRect l="-10443" r="-10443"/>
          <a:stretch>
            <a:fillRect/>
          </a:stretch>
        </p:blipFill>
        <p:spPr/>
      </p:pic>
      <p:sp>
        <p:nvSpPr>
          <p:cNvPr id="3" name="Title 2"/>
          <p:cNvSpPr>
            <a:spLocks noGrp="1"/>
          </p:cNvSpPr>
          <p:nvPr>
            <p:ph type="title"/>
          </p:nvPr>
        </p:nvSpPr>
        <p:spPr/>
        <p:txBody>
          <a:bodyPr/>
          <a:lstStyle/>
          <a:p>
            <a:r>
              <a:rPr lang="en-US" dirty="0" smtClean="0"/>
              <a:t>Dr. </a:t>
            </a:r>
            <a:r>
              <a:rPr lang="en-US" dirty="0" err="1" smtClean="0"/>
              <a:t>Lilach</a:t>
            </a:r>
            <a:r>
              <a:rPr lang="en-US" dirty="0" smtClean="0"/>
              <a:t> </a:t>
            </a:r>
            <a:r>
              <a:rPr lang="en-US" dirty="0" err="1" smtClean="0"/>
              <a:t>Nachum</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 </a:t>
            </a:r>
            <a:r>
              <a:rPr lang="en-US" dirty="0" err="1" smtClean="0"/>
              <a:t>Mier</a:t>
            </a:r>
            <a:r>
              <a:rPr lang="en-US" dirty="0" smtClean="0"/>
              <a:t> Zhang</a:t>
            </a:r>
            <a:endParaRPr lang="en-US" dirty="0"/>
          </a:p>
        </p:txBody>
      </p:sp>
      <p:pic>
        <p:nvPicPr>
          <p:cNvPr id="6" name="Content Placeholder 5" descr="Dr. Mier Zhang2.tiff"/>
          <p:cNvPicPr>
            <a:picLocks noGrp="1" noChangeAspect="1"/>
          </p:cNvPicPr>
          <p:nvPr>
            <p:ph idx="1"/>
          </p:nvPr>
        </p:nvPicPr>
        <p:blipFill>
          <a:blip r:embed="rId2"/>
          <a:stretch>
            <a:fillRect/>
          </a:stretch>
        </p:blipFill>
        <p:spPr>
          <a:xfrm>
            <a:off x="1046922" y="1417638"/>
            <a:ext cx="6877878" cy="4525962"/>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4_opt.jpg"/>
          <p:cNvPicPr>
            <a:picLocks noChangeAspect="1"/>
          </p:cNvPicPr>
          <p:nvPr/>
        </p:nvPicPr>
        <p:blipFill>
          <a:blip r:embed="rId2" cstate="print"/>
          <a:stretch>
            <a:fillRect/>
          </a:stretch>
        </p:blipFill>
        <p:spPr>
          <a:xfrm>
            <a:off x="0" y="703385"/>
            <a:ext cx="9144000" cy="545123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748" y="533921"/>
            <a:ext cx="8431814" cy="817801"/>
          </a:xfrm>
        </p:spPr>
        <p:txBody>
          <a:bodyPr>
            <a:normAutofit/>
          </a:bodyPr>
          <a:lstStyle/>
          <a:p>
            <a:pPr algn="ctr"/>
            <a:r>
              <a:rPr lang="en-US" sz="3200" dirty="0" smtClean="0">
                <a:solidFill>
                  <a:schemeClr val="tx1"/>
                </a:solidFill>
              </a:rPr>
              <a:t>Does Location Still Matter for R&amp;D?</a:t>
            </a:r>
            <a:endParaRPr lang="en-US" sz="3200" dirty="0">
              <a:solidFill>
                <a:schemeClr val="tx1"/>
              </a:solidFill>
            </a:endParaRPr>
          </a:p>
        </p:txBody>
      </p:sp>
      <p:sp>
        <p:nvSpPr>
          <p:cNvPr id="3" name="Subtitle 2"/>
          <p:cNvSpPr>
            <a:spLocks noGrp="1"/>
          </p:cNvSpPr>
          <p:nvPr>
            <p:ph type="subTitle" idx="1"/>
          </p:nvPr>
        </p:nvSpPr>
        <p:spPr>
          <a:xfrm>
            <a:off x="434748" y="1537253"/>
            <a:ext cx="8180708" cy="3758668"/>
          </a:xfrm>
        </p:spPr>
        <p:txBody>
          <a:bodyPr>
            <a:normAutofit fontScale="62500" lnSpcReduction="20000"/>
          </a:bodyPr>
          <a:lstStyle/>
          <a:p>
            <a:pPr algn="ctr"/>
            <a:r>
              <a:rPr lang="en-US" sz="3600" dirty="0" smtClean="0"/>
              <a:t>Answer: Yes and No.  It depends on where you sit!</a:t>
            </a:r>
          </a:p>
          <a:p>
            <a:pPr algn="ctr"/>
            <a:endParaRPr lang="en-US" sz="3600" dirty="0" smtClean="0"/>
          </a:p>
          <a:p>
            <a:pPr algn="ctr"/>
            <a:r>
              <a:rPr lang="en-US" sz="3600" dirty="0" smtClean="0"/>
              <a:t>Yes, for multinational enterprises, because location represents an opportunity to develop firm-specific capabilities for innovation by engaging and transforming local resources.</a:t>
            </a:r>
          </a:p>
          <a:p>
            <a:pPr algn="ctr"/>
            <a:endParaRPr lang="en-US" sz="3600" dirty="0" smtClean="0"/>
          </a:p>
          <a:p>
            <a:pPr algn="ctr"/>
            <a:r>
              <a:rPr lang="en-US" sz="3600" dirty="0" smtClean="0"/>
              <a:t>No, for home country competitors, because location as a barrier to catching up technologically and developing capabilities for innovation have shrunk dramatically (thanks to the existence of third party technology providers).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TO's.tiff"/>
          <p:cNvPicPr>
            <a:picLocks noGrp="1" noChangeAspect="1"/>
          </p:cNvPicPr>
          <p:nvPr>
            <p:ph idx="1"/>
          </p:nvPr>
        </p:nvPicPr>
        <p:blipFill>
          <a:blip r:embed="rId2"/>
          <a:srcRect l="-8507" r="-8507"/>
          <a:stretch>
            <a:fillRect/>
          </a:stretch>
        </p:blipFill>
        <p:spPr>
          <a:xfrm>
            <a:off x="457200" y="1020417"/>
            <a:ext cx="8229600" cy="4525963"/>
          </a:xfrm>
        </p:spPr>
      </p:pic>
      <p:sp>
        <p:nvSpPr>
          <p:cNvPr id="3" name="Title 2"/>
          <p:cNvSpPr>
            <a:spLocks noGrp="1"/>
          </p:cNvSpPr>
          <p:nvPr>
            <p:ph type="title"/>
          </p:nvPr>
        </p:nvSpPr>
        <p:spPr>
          <a:xfrm>
            <a:off x="457200" y="274638"/>
            <a:ext cx="8229600" cy="745779"/>
          </a:xfrm>
        </p:spPr>
        <p:txBody>
          <a:bodyPr>
            <a:noAutofit/>
          </a:bodyPr>
          <a:lstStyle/>
          <a:p>
            <a:pPr algn="ctr"/>
            <a:r>
              <a:rPr lang="en-US" sz="2400" dirty="0" smtClean="0"/>
              <a:t>Global CTO Panel     January 7</a:t>
            </a:r>
            <a:r>
              <a:rPr lang="en-US" sz="2400" baseline="30000" dirty="0" smtClean="0"/>
              <a:t>th</a:t>
            </a:r>
            <a:r>
              <a:rPr lang="en-US" sz="2400" dirty="0" smtClean="0"/>
              <a:t>, 2011 </a:t>
            </a:r>
            <a:r>
              <a:rPr lang="en-US" sz="3200" dirty="0" smtClean="0"/>
              <a:t/>
            </a:r>
            <a:br>
              <a:rPr lang="en-US" sz="3200" dirty="0" smtClean="0"/>
            </a:br>
            <a:r>
              <a:rPr lang="en-US" sz="2000" dirty="0" smtClean="0"/>
              <a:t>Connecting Thought Worlds:  Research and Practice</a:t>
            </a:r>
            <a:endParaRPr lang="en-US" sz="2000" dirty="0"/>
          </a:p>
        </p:txBody>
      </p:sp>
      <p:sp>
        <p:nvSpPr>
          <p:cNvPr id="5" name="Title 2"/>
          <p:cNvSpPr txBox="1">
            <a:spLocks/>
          </p:cNvSpPr>
          <p:nvPr/>
        </p:nvSpPr>
        <p:spPr>
          <a:xfrm>
            <a:off x="1530625" y="5715000"/>
            <a:ext cx="7427844" cy="1143000"/>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Eric </a:t>
            </a:r>
            <a:r>
              <a:rPr kumimoji="0" lang="en-US" sz="2000" b="1" i="0" u="none" strike="noStrike" kern="1200" cap="none" spc="0" normalizeH="0" baseline="0" noProof="0" dirty="0" err="1"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Kelusky</a:t>
            </a:r>
            <a:r>
              <a:rPr kumimoji="0" lang="en-US" sz="20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sz="2000" b="1" i="0" u="none" strike="noStrike" kern="1200" cap="none" spc="0" normalizeH="0" baseline="0" noProof="0" dirty="0" err="1"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NovaChemicals</a:t>
            </a:r>
            <a:r>
              <a:rPr kumimoji="0" lang="en-US" sz="20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a:t>
            </a:r>
            <a:r>
              <a:rPr kumimoji="0" lang="en-US" sz="2000" b="1" i="0" u="none" strike="noStrike" kern="1200" cap="none" spc="0" normalizeH="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sz="20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Chuck </a:t>
            </a:r>
            <a:r>
              <a:rPr kumimoji="0" lang="en-US" sz="2000" b="1" i="0" u="none" strike="noStrike" kern="1200" cap="none" spc="0" normalizeH="0" baseline="0" noProof="0" dirty="0" err="1"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Kahle</a:t>
            </a:r>
            <a:r>
              <a:rPr kumimoji="0" lang="en-US" sz="20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Global CTO PPG, John Goossen,</a:t>
            </a:r>
            <a:r>
              <a:rPr kumimoji="0" lang="en-US" sz="2000" b="1" i="0" u="none" strike="noStrike" kern="1200" cap="none" spc="0" normalizeH="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Director Nuclear Innovation Westinghouse; Bob </a:t>
            </a:r>
            <a:r>
              <a:rPr kumimoji="0" lang="en-US" sz="2000" b="1" i="0" u="none" strike="noStrike" kern="1200" cap="none" spc="0" normalizeH="0" noProof="0" dirty="0" err="1"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Kumpf</a:t>
            </a:r>
            <a:r>
              <a:rPr kumimoji="0" lang="en-US" sz="2000" b="1" i="0" u="none" strike="noStrike" kern="1200" cap="none" spc="0" normalizeH="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sz="2000" b="1" i="0" u="none" strike="noStrike" kern="1200" cap="none" spc="0" normalizeH="0" noProof="0" dirty="0" err="1"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CAO,Bayer</a:t>
            </a:r>
            <a:endParaRPr kumimoji="0" lang="en-US" sz="20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111132"/>
            <a:ext cx="9144000" cy="1457459"/>
          </a:xfrm>
        </p:spPr>
        <p:txBody>
          <a:bodyPr>
            <a:noAutofit/>
          </a:bodyPr>
          <a:lstStyle/>
          <a:p>
            <a:pPr algn="ctr"/>
            <a:r>
              <a:rPr lang="en-US" sz="3600" dirty="0" smtClean="0">
                <a:solidFill>
                  <a:schemeClr val="tx1"/>
                </a:solidFill>
              </a:rPr>
              <a:t>Knowledge Transfer and Competence Development in Multinational Corporations</a:t>
            </a:r>
            <a:endParaRPr lang="en-US" sz="3600" dirty="0">
              <a:solidFill>
                <a:schemeClr val="tx1"/>
              </a:solidFill>
            </a:endParaRPr>
          </a:p>
        </p:txBody>
      </p:sp>
      <p:sp>
        <p:nvSpPr>
          <p:cNvPr id="3" name="Subtitle 2"/>
          <p:cNvSpPr>
            <a:spLocks noGrp="1"/>
          </p:cNvSpPr>
          <p:nvPr>
            <p:ph type="subTitle" idx="1"/>
          </p:nvPr>
        </p:nvSpPr>
        <p:spPr>
          <a:xfrm>
            <a:off x="1371600" y="2568592"/>
            <a:ext cx="6400800" cy="3070207"/>
          </a:xfrm>
        </p:spPr>
        <p:txBody>
          <a:bodyPr/>
          <a:lstStyle/>
          <a:p>
            <a:endParaRPr lang="en-US" dirty="0" smtClean="0"/>
          </a:p>
          <a:p>
            <a:pPr algn="ctr"/>
            <a:r>
              <a:rPr lang="en-US" dirty="0" smtClean="0"/>
              <a:t>Dr. Richard </a:t>
            </a:r>
            <a:r>
              <a:rPr lang="en-US" dirty="0" smtClean="0"/>
              <a:t>Kouri</a:t>
            </a:r>
          </a:p>
          <a:p>
            <a:pPr algn="ctr"/>
            <a:endParaRPr lang="en-US" dirty="0" smtClean="0"/>
          </a:p>
          <a:p>
            <a:pPr algn="ctr"/>
            <a:r>
              <a:rPr lang="en-US" dirty="0" smtClean="0"/>
              <a:t>Dr</a:t>
            </a:r>
            <a:r>
              <a:rPr lang="en-US" dirty="0" smtClean="0"/>
              <a:t>. Allen Black</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 Richard Kouri.tiff"/>
          <p:cNvPicPr>
            <a:picLocks noGrp="1" noChangeAspect="1"/>
          </p:cNvPicPr>
          <p:nvPr>
            <p:ph idx="1"/>
          </p:nvPr>
        </p:nvPicPr>
        <p:blipFill>
          <a:blip r:embed="rId2"/>
          <a:srcRect l="-11282" r="-11282"/>
          <a:stretch>
            <a:fillRect/>
          </a:stretch>
        </p:blipFill>
        <p:spPr/>
      </p:pic>
      <p:sp>
        <p:nvSpPr>
          <p:cNvPr id="3" name="Title 2"/>
          <p:cNvSpPr>
            <a:spLocks noGrp="1"/>
          </p:cNvSpPr>
          <p:nvPr>
            <p:ph type="title"/>
          </p:nvPr>
        </p:nvSpPr>
        <p:spPr/>
        <p:txBody>
          <a:bodyPr/>
          <a:lstStyle/>
          <a:p>
            <a:r>
              <a:rPr lang="en-US" dirty="0" smtClean="0"/>
              <a:t>Dr. Richard </a:t>
            </a:r>
            <a:r>
              <a:rPr lang="en-US" dirty="0" err="1" smtClean="0"/>
              <a:t>Kouri</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 Allen Black.tiff"/>
          <p:cNvPicPr>
            <a:picLocks noGrp="1" noChangeAspect="1"/>
          </p:cNvPicPr>
          <p:nvPr>
            <p:ph idx="1"/>
          </p:nvPr>
        </p:nvPicPr>
        <p:blipFill>
          <a:blip r:embed="rId2"/>
          <a:srcRect l="-10467" r="-10467"/>
          <a:stretch>
            <a:fillRect/>
          </a:stretch>
        </p:blipFill>
        <p:spPr/>
      </p:pic>
      <p:sp>
        <p:nvSpPr>
          <p:cNvPr id="3" name="Title 2"/>
          <p:cNvSpPr>
            <a:spLocks noGrp="1"/>
          </p:cNvSpPr>
          <p:nvPr>
            <p:ph type="title"/>
          </p:nvPr>
        </p:nvSpPr>
        <p:spPr/>
        <p:txBody>
          <a:bodyPr>
            <a:normAutofit/>
          </a:bodyPr>
          <a:lstStyle/>
          <a:p>
            <a:r>
              <a:rPr lang="en-US" dirty="0" smtClean="0"/>
              <a:t>Dr. Allen Black</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5_opt.jpg"/>
          <p:cNvPicPr>
            <a:picLocks noGrp="1" noChangeAspect="1"/>
          </p:cNvPicPr>
          <p:nvPr>
            <p:ph idx="1"/>
          </p:nvPr>
        </p:nvPicPr>
        <p:blipFill>
          <a:blip r:embed="rId2"/>
          <a:srcRect t="-3032" b="-3032"/>
          <a:stretch>
            <a:fillRect/>
          </a:stretch>
        </p:blipFill>
        <p:spPr>
          <a:xfrm>
            <a:off x="457200" y="583096"/>
            <a:ext cx="8229600" cy="5424195"/>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748" y="533921"/>
            <a:ext cx="8431814" cy="817801"/>
          </a:xfrm>
        </p:spPr>
        <p:txBody>
          <a:bodyPr>
            <a:normAutofit/>
          </a:bodyPr>
          <a:lstStyle/>
          <a:p>
            <a:pPr algn="ctr"/>
            <a:r>
              <a:rPr lang="en-US" sz="3200" dirty="0" smtClean="0">
                <a:solidFill>
                  <a:schemeClr val="tx1"/>
                </a:solidFill>
              </a:rPr>
              <a:t>Does Location Still Matter for R&amp;D?</a:t>
            </a:r>
            <a:endParaRPr lang="en-US" sz="3200" dirty="0">
              <a:solidFill>
                <a:schemeClr val="tx1"/>
              </a:solidFill>
            </a:endParaRPr>
          </a:p>
        </p:txBody>
      </p:sp>
      <p:sp>
        <p:nvSpPr>
          <p:cNvPr id="3" name="Subtitle 2"/>
          <p:cNvSpPr>
            <a:spLocks noGrp="1"/>
          </p:cNvSpPr>
          <p:nvPr>
            <p:ph type="subTitle" idx="1"/>
          </p:nvPr>
        </p:nvSpPr>
        <p:spPr>
          <a:xfrm>
            <a:off x="434748" y="1537253"/>
            <a:ext cx="8180708" cy="3758668"/>
          </a:xfrm>
        </p:spPr>
        <p:txBody>
          <a:bodyPr>
            <a:normAutofit fontScale="47500" lnSpcReduction="20000"/>
          </a:bodyPr>
          <a:lstStyle/>
          <a:p>
            <a:pPr algn="ctr"/>
            <a:r>
              <a:rPr lang="en-US" sz="3600" dirty="0" smtClean="0"/>
              <a:t>Answer: No and Yes.  </a:t>
            </a:r>
          </a:p>
          <a:p>
            <a:pPr algn="ctr"/>
            <a:endParaRPr lang="en-US" sz="3600" dirty="0" smtClean="0"/>
          </a:p>
          <a:p>
            <a:pPr algn="ctr"/>
            <a:r>
              <a:rPr lang="en-US" sz="3600" dirty="0" smtClean="0"/>
              <a:t>No, when it comes to gathering competitive intelligence that drives the direction of a firm’s capabilities for innovation (by influencing choice of projects, partners, etc.).  Powerful new IT tools search global information. Caveat: it may be important to bring domain experts face to face to make the best use of these tools – they only add value in proportion to the meaningfulness of the questions posed.</a:t>
            </a:r>
          </a:p>
          <a:p>
            <a:pPr algn="ctr"/>
            <a:r>
              <a:rPr lang="en-US" sz="3600" dirty="0" smtClean="0"/>
              <a:t>   </a:t>
            </a:r>
          </a:p>
          <a:p>
            <a:pPr algn="ctr"/>
            <a:r>
              <a:rPr lang="en-US" sz="3600" dirty="0" smtClean="0"/>
              <a:t>Yes, when it comes to the legal institutions (and cultural traditions) that affect opportunities to protect the intellectual property that is created through innovation.  Cross jurisdictional differences that are not appreciated can result in tremendous lost value.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2400"/>
            <a:ext cx="7772400" cy="838200"/>
          </a:xfrm>
        </p:spPr>
        <p:txBody>
          <a:bodyPr lIns="64008" tIns="32004" rIns="64008" bIns="32004">
            <a:normAutofit fontScale="90000"/>
          </a:bodyPr>
          <a:lstStyle/>
          <a:p>
            <a:r>
              <a:rPr lang="en-US" sz="2700" dirty="0" smtClean="0">
                <a:solidFill>
                  <a:schemeClr val="accent6">
                    <a:lumMod val="75000"/>
                  </a:schemeClr>
                </a:solidFill>
                <a:latin typeface="Calisto MT" pitchFamily="18" charset="0"/>
              </a:rPr>
              <a:t>Collaborative Forum on Global Technology Innovation</a:t>
            </a:r>
            <a:br>
              <a:rPr lang="en-US" sz="2700" dirty="0" smtClean="0">
                <a:solidFill>
                  <a:schemeClr val="accent6">
                    <a:lumMod val="75000"/>
                  </a:schemeClr>
                </a:solidFill>
                <a:latin typeface="Calisto MT" pitchFamily="18" charset="0"/>
              </a:rPr>
            </a:br>
            <a:r>
              <a:rPr lang="en-US" sz="2700" dirty="0" smtClean="0">
                <a:solidFill>
                  <a:schemeClr val="accent6">
                    <a:lumMod val="75000"/>
                  </a:schemeClr>
                </a:solidFill>
                <a:latin typeface="Calisto MT" pitchFamily="18" charset="0"/>
              </a:rPr>
              <a:t>Does Location of R&amp;D Matter Anymore?</a:t>
            </a:r>
            <a:r>
              <a:rPr lang="en-US" sz="2000" dirty="0" smtClean="0">
                <a:solidFill>
                  <a:schemeClr val="accent6">
                    <a:lumMod val="75000"/>
                  </a:schemeClr>
                </a:solidFill>
                <a:latin typeface="Calisto MT" pitchFamily="18" charset="0"/>
              </a:rPr>
              <a:t/>
            </a:r>
            <a:br>
              <a:rPr lang="en-US" sz="2000" dirty="0" smtClean="0">
                <a:solidFill>
                  <a:schemeClr val="accent6">
                    <a:lumMod val="75000"/>
                  </a:schemeClr>
                </a:solidFill>
                <a:latin typeface="Calisto MT" pitchFamily="18" charset="0"/>
              </a:rPr>
            </a:br>
            <a:r>
              <a:rPr lang="en-US" sz="2000" dirty="0" smtClean="0">
                <a:solidFill>
                  <a:schemeClr val="accent6">
                    <a:lumMod val="75000"/>
                  </a:schemeClr>
                </a:solidFill>
                <a:latin typeface="Calisto MT" pitchFamily="18" charset="0"/>
              </a:rPr>
              <a:t>Workshop January 8, 2011 </a:t>
            </a:r>
            <a:endParaRPr lang="en-US" sz="2000" dirty="0">
              <a:solidFill>
                <a:schemeClr val="accent6">
                  <a:lumMod val="75000"/>
                </a:schemeClr>
              </a:solidFill>
              <a:latin typeface="Calisto MT" pitchFamily="18" charset="0"/>
            </a:endParaRPr>
          </a:p>
        </p:txBody>
      </p:sp>
      <p:pic>
        <p:nvPicPr>
          <p:cNvPr id="5" name="Picture 4" descr="katz.jpg"/>
          <p:cNvPicPr>
            <a:picLocks noChangeAspect="1"/>
          </p:cNvPicPr>
          <p:nvPr/>
        </p:nvPicPr>
        <p:blipFill>
          <a:blip r:embed="rId2" cstate="print"/>
          <a:stretch>
            <a:fillRect/>
          </a:stretch>
        </p:blipFill>
        <p:spPr>
          <a:xfrm>
            <a:off x="76201" y="5943601"/>
            <a:ext cx="2676291" cy="762000"/>
          </a:xfrm>
          <a:prstGeom prst="rect">
            <a:avLst/>
          </a:prstGeom>
        </p:spPr>
      </p:pic>
      <p:pic>
        <p:nvPicPr>
          <p:cNvPr id="6" name="Picture 5" descr="echo.jpg"/>
          <p:cNvPicPr>
            <a:picLocks noChangeAspect="1"/>
          </p:cNvPicPr>
          <p:nvPr/>
        </p:nvPicPr>
        <p:blipFill>
          <a:blip r:embed="rId3" cstate="print"/>
          <a:stretch>
            <a:fillRect/>
          </a:stretch>
        </p:blipFill>
        <p:spPr>
          <a:xfrm>
            <a:off x="3505201" y="5917318"/>
            <a:ext cx="2128837" cy="864483"/>
          </a:xfrm>
          <a:prstGeom prst="rect">
            <a:avLst/>
          </a:prstGeom>
        </p:spPr>
      </p:pic>
      <p:pic>
        <p:nvPicPr>
          <p:cNvPr id="7" name="Picture 6" descr="designbyleah.jpg"/>
          <p:cNvPicPr>
            <a:picLocks noChangeAspect="1"/>
          </p:cNvPicPr>
          <p:nvPr/>
        </p:nvPicPr>
        <p:blipFill>
          <a:blip r:embed="rId4" cstate="print"/>
          <a:stretch>
            <a:fillRect/>
          </a:stretch>
        </p:blipFill>
        <p:spPr>
          <a:xfrm>
            <a:off x="8153400" y="5867401"/>
            <a:ext cx="914400" cy="944711"/>
          </a:xfrm>
          <a:prstGeom prst="rect">
            <a:avLst/>
          </a:prstGeom>
        </p:spPr>
      </p:pic>
      <p:sp>
        <p:nvSpPr>
          <p:cNvPr id="3" name="Subtitle 2"/>
          <p:cNvSpPr>
            <a:spLocks noGrp="1"/>
          </p:cNvSpPr>
          <p:nvPr>
            <p:ph type="subTitle" idx="1"/>
          </p:nvPr>
        </p:nvSpPr>
        <p:spPr>
          <a:xfrm>
            <a:off x="7010400" y="6324601"/>
            <a:ext cx="1752600" cy="457200"/>
          </a:xfrm>
        </p:spPr>
        <p:txBody>
          <a:bodyPr tIns="32004" bIns="32004">
            <a:normAutofit/>
          </a:bodyPr>
          <a:lstStyle/>
          <a:p>
            <a:pPr algn="r"/>
            <a:r>
              <a:rPr lang="en-US" sz="1100" dirty="0" smtClean="0">
                <a:solidFill>
                  <a:schemeClr val="bg1">
                    <a:lumMod val="50000"/>
                  </a:schemeClr>
                </a:solidFill>
              </a:rPr>
              <a:t>Charts by Leah Silverman</a:t>
            </a:r>
            <a:endParaRPr lang="en-US" sz="1100" dirty="0">
              <a:solidFill>
                <a:schemeClr val="bg1">
                  <a:lumMod val="50000"/>
                </a:schemeClr>
              </a:solidFill>
            </a:endParaRPr>
          </a:p>
        </p:txBody>
      </p:sp>
      <p:pic>
        <p:nvPicPr>
          <p:cNvPr id="8" name="Picture 7" descr="IMG_0103.jpg"/>
          <p:cNvPicPr>
            <a:picLocks noChangeAspect="1"/>
          </p:cNvPicPr>
          <p:nvPr/>
        </p:nvPicPr>
        <p:blipFill>
          <a:blip r:embed="rId5" cstate="print"/>
          <a:stretch>
            <a:fillRect/>
          </a:stretch>
        </p:blipFill>
        <p:spPr>
          <a:xfrm>
            <a:off x="584200" y="1193482"/>
            <a:ext cx="7975600" cy="463581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6_opt.jpg"/>
          <p:cNvPicPr>
            <a:picLocks noChangeAspect="1"/>
          </p:cNvPicPr>
          <p:nvPr/>
        </p:nvPicPr>
        <p:blipFill>
          <a:blip r:embed="rId2" cstate="print"/>
          <a:stretch>
            <a:fillRect/>
          </a:stretch>
        </p:blipFill>
        <p:spPr>
          <a:xfrm>
            <a:off x="0" y="171450"/>
            <a:ext cx="9144000" cy="65151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7_opt.jpg"/>
          <p:cNvPicPr>
            <a:picLocks noChangeAspect="1"/>
          </p:cNvPicPr>
          <p:nvPr/>
        </p:nvPicPr>
        <p:blipFill>
          <a:blip r:embed="rId2" cstate="print"/>
          <a:stretch>
            <a:fillRect/>
          </a:stretch>
        </p:blipFill>
        <p:spPr>
          <a:xfrm>
            <a:off x="0" y="364331"/>
            <a:ext cx="9144000" cy="61293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748" y="125020"/>
            <a:ext cx="8431814" cy="817801"/>
          </a:xfrm>
        </p:spPr>
        <p:txBody>
          <a:bodyPr>
            <a:normAutofit/>
          </a:bodyPr>
          <a:lstStyle/>
          <a:p>
            <a:pPr algn="ctr"/>
            <a:r>
              <a:rPr lang="en-US" sz="2400" dirty="0" smtClean="0">
                <a:solidFill>
                  <a:schemeClr val="tx1"/>
                </a:solidFill>
              </a:rPr>
              <a:t>Does Location Still Matter for R&amp;D?</a:t>
            </a:r>
            <a:endParaRPr lang="en-US" sz="2400" dirty="0">
              <a:solidFill>
                <a:schemeClr val="tx1"/>
              </a:solidFill>
            </a:endParaRPr>
          </a:p>
        </p:txBody>
      </p:sp>
      <p:sp>
        <p:nvSpPr>
          <p:cNvPr id="3" name="Subtitle 2"/>
          <p:cNvSpPr>
            <a:spLocks noGrp="1"/>
          </p:cNvSpPr>
          <p:nvPr>
            <p:ph type="subTitle" idx="1"/>
          </p:nvPr>
        </p:nvSpPr>
        <p:spPr>
          <a:xfrm>
            <a:off x="434748" y="942820"/>
            <a:ext cx="8180708" cy="4093005"/>
          </a:xfrm>
        </p:spPr>
        <p:txBody>
          <a:bodyPr>
            <a:normAutofit fontScale="40000" lnSpcReduction="20000"/>
          </a:bodyPr>
          <a:lstStyle/>
          <a:p>
            <a:pPr algn="ctr"/>
            <a:r>
              <a:rPr lang="en-US" sz="3600" dirty="0" smtClean="0"/>
              <a:t>Answer: Yes.  But there is much we do not understand about how it matters.  </a:t>
            </a:r>
          </a:p>
          <a:p>
            <a:pPr algn="ctr"/>
            <a:endParaRPr lang="en-US" sz="3600" dirty="0" smtClean="0"/>
          </a:p>
          <a:p>
            <a:pPr algn="ctr"/>
            <a:r>
              <a:rPr lang="en-US" sz="3600" dirty="0" smtClean="0"/>
              <a:t>We need to view the relationship between firm and location holistically and as a dynamic system.  It is a relationship that co-evolves as firms invest in community resources and this in turn transforms the opportunities available to the firm.  We need to understand the steps firms should take to develop firm-specific </a:t>
            </a:r>
            <a:r>
              <a:rPr lang="en-US" sz="3600" dirty="0" err="1" smtClean="0"/>
              <a:t>locational</a:t>
            </a:r>
            <a:r>
              <a:rPr lang="en-US" sz="3600" dirty="0" smtClean="0"/>
              <a:t> capabilities and how those will affect the kinds of innovation the region supports.  We need to understand when differences in legal institutions present opportunities rather than threats.</a:t>
            </a:r>
          </a:p>
          <a:p>
            <a:pPr algn="ctr"/>
            <a:endParaRPr lang="en-US" sz="3600" dirty="0" smtClean="0"/>
          </a:p>
          <a:p>
            <a:pPr algn="ctr"/>
            <a:r>
              <a:rPr lang="en-US" sz="3600" dirty="0" smtClean="0"/>
              <a:t>We need to understand  how differences in firm strategy affect the answers to this question.  How does it matter whether a firm engages in largely exploitative or exploratory innovation?  What about firms that seek to capture the middle market of technology users?  We also need to better understand industry and technology differences that affect the nature of regional advantages that support innovation.</a:t>
            </a:r>
          </a:p>
          <a:p>
            <a:pPr algn="ctr"/>
            <a:endParaRPr lang="en-US" sz="3600" dirty="0" smtClean="0"/>
          </a:p>
          <a:p>
            <a:pPr algn="ctr"/>
            <a:r>
              <a:rPr lang="en-US" sz="3600" dirty="0" smtClean="0"/>
              <a:t>We need to understand how firms should organize to harvest and exploit knowledge and ideas sourced from different regions and different approaches to engaging a region, to sustain and enrich their innovation capabilities and we need to understand the role of IT in this.  We need to understand how IT can be used more effectively to sustain global innovation capabilities.</a:t>
            </a:r>
          </a:p>
          <a:p>
            <a:pPr algn="ctr"/>
            <a:endParaRPr lang="en-US" sz="3600" dirty="0" smtClean="0"/>
          </a:p>
          <a:p>
            <a:pPr algn="ctr"/>
            <a:endParaRPr lang="en-US" sz="3600" dirty="0" smtClean="0"/>
          </a:p>
          <a:p>
            <a:pPr algn="ctr"/>
            <a:endParaRPr lang="en-US" sz="36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 Susan Kaczka Cohen.tiff"/>
          <p:cNvPicPr>
            <a:picLocks noGrp="1" noChangeAspect="1"/>
          </p:cNvPicPr>
          <p:nvPr>
            <p:ph idx="1"/>
          </p:nvPr>
        </p:nvPicPr>
        <p:blipFill>
          <a:blip r:embed="rId2"/>
          <a:srcRect l="-10250" r="-10250"/>
          <a:stretch>
            <a:fillRect/>
          </a:stretch>
        </p:blipFill>
        <p:spPr/>
      </p:pic>
      <p:sp>
        <p:nvSpPr>
          <p:cNvPr id="3" name="Title 2"/>
          <p:cNvSpPr>
            <a:spLocks noGrp="1"/>
          </p:cNvSpPr>
          <p:nvPr>
            <p:ph type="title"/>
          </p:nvPr>
        </p:nvSpPr>
        <p:spPr/>
        <p:txBody>
          <a:bodyPr/>
          <a:lstStyle/>
          <a:p>
            <a:r>
              <a:rPr lang="en-US" dirty="0" smtClean="0"/>
              <a:t>Dr. Susan Cohen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nsive Louie.tiff"/>
          <p:cNvPicPr>
            <a:picLocks noGrp="1" noChangeAspect="1"/>
          </p:cNvPicPr>
          <p:nvPr>
            <p:ph idx="1"/>
          </p:nvPr>
        </p:nvPicPr>
        <p:blipFill>
          <a:blip r:embed="rId2"/>
          <a:srcRect l="-9068" r="-9068"/>
          <a:stretch>
            <a:fillRect/>
          </a:stretch>
        </p:blipFill>
        <p:spPr/>
      </p:pic>
      <p:sp>
        <p:nvSpPr>
          <p:cNvPr id="3" name="Title 2"/>
          <p:cNvSpPr>
            <a:spLocks noGrp="1"/>
          </p:cNvSpPr>
          <p:nvPr>
            <p:ph type="title"/>
          </p:nvPr>
        </p:nvSpPr>
        <p:spPr/>
        <p:txBody>
          <a:bodyPr/>
          <a:lstStyle/>
          <a:p>
            <a:r>
              <a:rPr lang="en-US" dirty="0" smtClean="0"/>
              <a:t>Lou </a:t>
            </a:r>
            <a:r>
              <a:rPr lang="en-US" dirty="0" err="1" smtClean="0"/>
              <a:t>Musante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eah.tiff"/>
          <p:cNvPicPr>
            <a:picLocks noGrp="1" noChangeAspect="1"/>
          </p:cNvPicPr>
          <p:nvPr>
            <p:ph idx="1"/>
          </p:nvPr>
        </p:nvPicPr>
        <p:blipFill>
          <a:blip r:embed="rId2"/>
          <a:srcRect l="-12601" r="-12601"/>
          <a:stretch>
            <a:fillRect/>
          </a:stretch>
        </p:blipFill>
        <p:spPr/>
      </p:pic>
      <p:sp>
        <p:nvSpPr>
          <p:cNvPr id="3" name="Title 2"/>
          <p:cNvSpPr>
            <a:spLocks noGrp="1"/>
          </p:cNvSpPr>
          <p:nvPr>
            <p:ph type="title"/>
          </p:nvPr>
        </p:nvSpPr>
        <p:spPr/>
        <p:txBody>
          <a:bodyPr/>
          <a:lstStyle/>
          <a:p>
            <a:r>
              <a:rPr lang="en-US" dirty="0" smtClean="0"/>
              <a:t>Leah Silverman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1_opt.jpg"/>
          <p:cNvPicPr>
            <a:picLocks noGrp="1" noChangeAspect="1"/>
          </p:cNvPicPr>
          <p:nvPr>
            <p:ph idx="1"/>
          </p:nvPr>
        </p:nvPicPr>
        <p:blipFill>
          <a:blip r:embed="rId2"/>
          <a:srcRect l="-10484" r="-10484"/>
          <a:stretch>
            <a:fillRect/>
          </a:stretch>
        </p:blipFill>
        <p:spPr>
          <a:xfrm>
            <a:off x="1" y="569844"/>
            <a:ext cx="8892208" cy="5437448"/>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748" y="755374"/>
            <a:ext cx="8431814" cy="1553473"/>
          </a:xfrm>
        </p:spPr>
        <p:txBody>
          <a:bodyPr>
            <a:normAutofit fontScale="90000"/>
          </a:bodyPr>
          <a:lstStyle/>
          <a:p>
            <a:pPr algn="ctr"/>
            <a:r>
              <a:rPr lang="en-US" sz="4400" dirty="0" smtClean="0">
                <a:solidFill>
                  <a:schemeClr val="tx1"/>
                </a:solidFill>
              </a:rPr>
              <a:t>Does Location Still Matter </a:t>
            </a:r>
            <a:r>
              <a:rPr lang="en-US" sz="4400" dirty="0" smtClean="0">
                <a:solidFill>
                  <a:schemeClr val="tx1"/>
                </a:solidFill>
              </a:rPr>
              <a:t/>
            </a:r>
            <a:br>
              <a:rPr lang="en-US" sz="4400" dirty="0" smtClean="0">
                <a:solidFill>
                  <a:schemeClr val="tx1"/>
                </a:solidFill>
              </a:rPr>
            </a:br>
            <a:r>
              <a:rPr lang="en-US" sz="4400" dirty="0" smtClean="0">
                <a:solidFill>
                  <a:schemeClr val="tx1"/>
                </a:solidFill>
              </a:rPr>
              <a:t>for </a:t>
            </a:r>
            <a:r>
              <a:rPr lang="en-US" sz="4400" dirty="0" smtClean="0">
                <a:solidFill>
                  <a:schemeClr val="tx1"/>
                </a:solidFill>
              </a:rPr>
              <a:t>R&amp;D</a:t>
            </a:r>
            <a:r>
              <a:rPr lang="en-US" sz="4400" dirty="0" smtClean="0">
                <a:solidFill>
                  <a:schemeClr val="tx1"/>
                </a:solidFill>
              </a:rPr>
              <a:t>?</a:t>
            </a:r>
            <a:br>
              <a:rPr lang="en-US" sz="4400" dirty="0" smtClean="0">
                <a:solidFill>
                  <a:schemeClr val="tx1"/>
                </a:solidFill>
              </a:rPr>
            </a:br>
            <a:endParaRPr lang="en-US" sz="4400" dirty="0">
              <a:solidFill>
                <a:schemeClr val="tx1"/>
              </a:solidFill>
            </a:endParaRPr>
          </a:p>
        </p:txBody>
      </p:sp>
      <p:sp>
        <p:nvSpPr>
          <p:cNvPr id="3" name="Subtitle 2"/>
          <p:cNvSpPr>
            <a:spLocks noGrp="1"/>
          </p:cNvSpPr>
          <p:nvPr>
            <p:ph type="subTitle" idx="1"/>
          </p:nvPr>
        </p:nvSpPr>
        <p:spPr>
          <a:xfrm>
            <a:off x="434748" y="2308848"/>
            <a:ext cx="8180708" cy="2987072"/>
          </a:xfrm>
        </p:spPr>
        <p:txBody>
          <a:bodyPr>
            <a:normAutofit lnSpcReduction="10000"/>
          </a:bodyPr>
          <a:lstStyle/>
          <a:p>
            <a:pPr algn="ctr"/>
            <a:r>
              <a:rPr lang="en-US" sz="3600" dirty="0" smtClean="0"/>
              <a:t>Dr. Kevin </a:t>
            </a:r>
            <a:r>
              <a:rPr lang="en-US" sz="3600" dirty="0" err="1" smtClean="0"/>
              <a:t>Stolarick</a:t>
            </a:r>
            <a:r>
              <a:rPr lang="en-US" sz="3600" dirty="0" smtClean="0"/>
              <a:t> – Yes it Does!</a:t>
            </a:r>
          </a:p>
          <a:p>
            <a:pPr algn="ctr"/>
            <a:endParaRPr lang="en-US" sz="3600" dirty="0" smtClean="0"/>
          </a:p>
          <a:p>
            <a:pPr algn="ctr"/>
            <a:r>
              <a:rPr lang="en-US" sz="3600" dirty="0" smtClean="0"/>
              <a:t>vs</a:t>
            </a:r>
            <a:r>
              <a:rPr lang="en-US" sz="3600" dirty="0" smtClean="0"/>
              <a:t>.</a:t>
            </a:r>
            <a:endParaRPr lang="en-US" sz="3600" dirty="0" smtClean="0"/>
          </a:p>
          <a:p>
            <a:pPr algn="ctr"/>
            <a:endParaRPr lang="en-US" sz="3600" dirty="0" smtClean="0"/>
          </a:p>
          <a:p>
            <a:pPr algn="ctr"/>
            <a:r>
              <a:rPr lang="en-US" sz="3600" dirty="0" smtClean="0"/>
              <a:t>Bob Evans – No it Doesn’t!</a:t>
            </a:r>
            <a:endParaRPr lang="en-US" sz="3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2_opt.jpg"/>
          <p:cNvPicPr>
            <a:picLocks noGrp="1" noChangeAspect="1"/>
          </p:cNvPicPr>
          <p:nvPr>
            <p:ph idx="1"/>
          </p:nvPr>
        </p:nvPicPr>
        <p:blipFill>
          <a:blip r:embed="rId2"/>
          <a:srcRect t="-3462" b="-3462"/>
          <a:stretch>
            <a:fillRect/>
          </a:stretch>
        </p:blipFill>
        <p:spPr>
          <a:xfrm>
            <a:off x="457200" y="318052"/>
            <a:ext cx="8229600" cy="5689239"/>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748" y="533921"/>
            <a:ext cx="8431814" cy="817801"/>
          </a:xfrm>
        </p:spPr>
        <p:txBody>
          <a:bodyPr>
            <a:normAutofit/>
          </a:bodyPr>
          <a:lstStyle/>
          <a:p>
            <a:pPr algn="ctr"/>
            <a:r>
              <a:rPr lang="en-US" sz="3200" dirty="0" smtClean="0">
                <a:solidFill>
                  <a:schemeClr val="tx1"/>
                </a:solidFill>
              </a:rPr>
              <a:t>Does Location Still Matter for R&amp;D?</a:t>
            </a:r>
            <a:endParaRPr lang="en-US" sz="3200" dirty="0">
              <a:solidFill>
                <a:schemeClr val="tx1"/>
              </a:solidFill>
            </a:endParaRPr>
          </a:p>
        </p:txBody>
      </p:sp>
      <p:sp>
        <p:nvSpPr>
          <p:cNvPr id="3" name="Subtitle 2"/>
          <p:cNvSpPr>
            <a:spLocks noGrp="1"/>
          </p:cNvSpPr>
          <p:nvPr>
            <p:ph type="subTitle" idx="1"/>
          </p:nvPr>
        </p:nvSpPr>
        <p:spPr>
          <a:xfrm>
            <a:off x="434748" y="1537253"/>
            <a:ext cx="8180708" cy="3758668"/>
          </a:xfrm>
        </p:spPr>
        <p:txBody>
          <a:bodyPr>
            <a:normAutofit fontScale="47500" lnSpcReduction="20000"/>
          </a:bodyPr>
          <a:lstStyle/>
          <a:p>
            <a:pPr algn="ctr"/>
            <a:r>
              <a:rPr lang="en-US" sz="3600" dirty="0" smtClean="0"/>
              <a:t>Answer: It depends on what we mean by R&amp;D </a:t>
            </a:r>
          </a:p>
          <a:p>
            <a:pPr algn="ctr"/>
            <a:endParaRPr lang="en-US" sz="3600" dirty="0" smtClean="0"/>
          </a:p>
          <a:p>
            <a:pPr algn="ctr"/>
            <a:r>
              <a:rPr lang="en-US" sz="3600" dirty="0" smtClean="0"/>
              <a:t>On whether we focus on invention (mega-regions produce more patents) or commercialization (we don’t know – though GDP relationship is suggestive)</a:t>
            </a:r>
          </a:p>
          <a:p>
            <a:pPr algn="ctr"/>
            <a:endParaRPr lang="en-US" sz="3600" dirty="0" smtClean="0"/>
          </a:p>
          <a:p>
            <a:pPr algn="ctr"/>
            <a:r>
              <a:rPr lang="en-US" sz="3600" dirty="0" smtClean="0"/>
              <a:t>But, perhaps we should consider what we mean by R&amp;D?  </a:t>
            </a:r>
          </a:p>
          <a:p>
            <a:pPr algn="ctr"/>
            <a:endParaRPr lang="en-US" sz="3600" dirty="0" smtClean="0"/>
          </a:p>
          <a:p>
            <a:pPr algn="ctr"/>
            <a:r>
              <a:rPr lang="en-US" sz="3600" dirty="0" smtClean="0"/>
              <a:t>Do we consider the gathering of fine-grained customer data (e.g. via Coke’s Freestyle soda dispenser, or the Build-A-Bear experience) or enabling a novel customer relationship (e.g. Abercrombie’s virtual runways via RFID + loyalty card) to be Research, or Development?  Is R the customer insight behind these product ideas, or is this D?  How did recognition of the potential to combine technologies and enable these functions occur?</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9d526f6-7d91-4bbd-bda1-3158e7e85bd5">WZJXKDSP6WFH-18-15</_dlc_DocId>
    <_dlc_DocIdUrl xmlns="f9d526f6-7d91-4bbd-bda1-3158e7e85bd5">
      <Url>http://inet.katz.pitt.edu/public/cohen/_layouts/DocIdRedir.aspx?ID=WZJXKDSP6WFH-18-15</Url>
      <Description>WZJXKDSP6WFH-18-15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28F673B53F0540BD69AEC77338DBC0" ma:contentTypeVersion="1" ma:contentTypeDescription="Create a new document." ma:contentTypeScope="" ma:versionID="810472f3a9968ed755d039b9e7e0d938">
  <xsd:schema xmlns:xsd="http://www.w3.org/2001/XMLSchema" xmlns:xs="http://www.w3.org/2001/XMLSchema" xmlns:p="http://schemas.microsoft.com/office/2006/metadata/properties" xmlns:ns2="f9d526f6-7d91-4bbd-bda1-3158e7e85bd5" targetNamespace="http://schemas.microsoft.com/office/2006/metadata/properties" ma:root="true" ma:fieldsID="2b89a94f2c3a351ae9106549ab6219f5" ns2:_="">
    <xsd:import namespace="f9d526f6-7d91-4bbd-bda1-3158e7e85bd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526f6-7d91-4bbd-bda1-3158e7e85bd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7A063D-45D6-48B9-84F0-F644B4FCF1FD}"/>
</file>

<file path=customXml/itemProps2.xml><?xml version="1.0" encoding="utf-8"?>
<ds:datastoreItem xmlns:ds="http://schemas.openxmlformats.org/officeDocument/2006/customXml" ds:itemID="{BD7B0CEA-64ED-405A-BE1B-EC0D72FAFBB3}"/>
</file>

<file path=customXml/itemProps3.xml><?xml version="1.0" encoding="utf-8"?>
<ds:datastoreItem xmlns:ds="http://schemas.openxmlformats.org/officeDocument/2006/customXml" ds:itemID="{F201200B-84D8-450E-85C4-34AD41F6335D}"/>
</file>

<file path=customXml/itemProps4.xml><?xml version="1.0" encoding="utf-8"?>
<ds:datastoreItem xmlns:ds="http://schemas.openxmlformats.org/officeDocument/2006/customXml" ds:itemID="{DCBF6388-ABF5-4149-8B82-75B2056CC773}"/>
</file>

<file path=docProps/app.xml><?xml version="1.0" encoding="utf-8"?>
<Properties xmlns="http://schemas.openxmlformats.org/officeDocument/2006/extended-properties" xmlns:vt="http://schemas.openxmlformats.org/officeDocument/2006/docPropsVTypes">
  <Template>Concourse.thmx</Template>
  <TotalTime>813</TotalTime>
  <Words>870</Words>
  <Application>Microsoft Office PowerPoint</Application>
  <PresentationFormat>On-screen Show (4:3)</PresentationFormat>
  <Paragraphs>72</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Concourse</vt:lpstr>
      <vt:lpstr>Collaborative Forum on Global Innovation  January 7-8 2011</vt:lpstr>
      <vt:lpstr>Global CTO Panel     January 7th, 2011  Connecting Thought Worlds:  Research and Practice</vt:lpstr>
      <vt:lpstr>Dr. Susan Cohen</vt:lpstr>
      <vt:lpstr>Lou Musante</vt:lpstr>
      <vt:lpstr>Leah Silverman</vt:lpstr>
      <vt:lpstr>Slide 6</vt:lpstr>
      <vt:lpstr>Does Location Still Matter  for R&amp;D? </vt:lpstr>
      <vt:lpstr>Slide 8</vt:lpstr>
      <vt:lpstr>Does Location Still Matter for R&amp;D?</vt:lpstr>
      <vt:lpstr>Mechanisms and Institutions Shaping Regional Knowledge Flows</vt:lpstr>
      <vt:lpstr>Dr. Bo Carlsson</vt:lpstr>
      <vt:lpstr>Dr. Zhao Gang </vt:lpstr>
      <vt:lpstr>Slide 13</vt:lpstr>
      <vt:lpstr>Does Location Still Matter for R&amp;D?</vt:lpstr>
      <vt:lpstr>Locating and Facilitating  Inter-organizational  Collaboration, Globally</vt:lpstr>
      <vt:lpstr>Dr. Lilach Nachum</vt:lpstr>
      <vt:lpstr>Dr. Mier Zhang</vt:lpstr>
      <vt:lpstr>Slide 18</vt:lpstr>
      <vt:lpstr>Does Location Still Matter for R&amp;D?</vt:lpstr>
      <vt:lpstr>Knowledge Transfer and Competence Development in Multinational Corporations</vt:lpstr>
      <vt:lpstr>Dr. Richard Kouri</vt:lpstr>
      <vt:lpstr>Dr. Allen Black</vt:lpstr>
      <vt:lpstr>Slide 23</vt:lpstr>
      <vt:lpstr>Does Location Still Matter for R&amp;D?</vt:lpstr>
      <vt:lpstr>Collaborative Forum on Global Technology Innovation Does Location of R&amp;D Matter Anymore? Workshop January 8, 2011 </vt:lpstr>
      <vt:lpstr>Slide 26</vt:lpstr>
      <vt:lpstr>Slide 27</vt:lpstr>
      <vt:lpstr>Does Location Still Matter for R&amp;D?</vt:lpstr>
    </vt:vector>
  </TitlesOfParts>
  <Company>The SWS Network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 Stafura Joe</dc:creator>
  <cp:lastModifiedBy>sue cohen</cp:lastModifiedBy>
  <cp:revision>57</cp:revision>
  <dcterms:created xsi:type="dcterms:W3CDTF">2011-01-08T01:59:20Z</dcterms:created>
  <dcterms:modified xsi:type="dcterms:W3CDTF">2011-01-24T16:56:09Z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0x0101004628F673B53F0540BD69AEC77338DBC0</vt:lpwstr>
  </property>
  <property fmtid="{D5CDD505-2E9C-101B-9397-08002B2CF9AE}" pid="3" name="_dlc_DocIdItemGuid">
    <vt:lpwstr>34a72dc5-b381-4cf1-b3fd-58f2f5c3c824</vt:lpwstr>
  </property>
</Properties>
</file>